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jfDX449S8ESgh0zYSRhklvotSJ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c94bae272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3c94bae272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33c94bae272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af914f1c6b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af914f1c6b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f914f1c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af914f1c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f914f1c6b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af914f1c6b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Opmerken: leerlingmodus betekent niet: speel een leerling. Het betekent alleen dat je moet doen wat de leerling moet doen. Doe je best!</a:t>
            </a:r>
            <a:endParaRPr/>
          </a:p>
        </p:txBody>
      </p:sp>
      <p:sp>
        <p:nvSpPr>
          <p:cNvPr id="115" name="Google Shape;11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e80a2637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ae80a2637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9d1be9b6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339d1be9b6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ae80a26379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3ae80a26379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ae80a26379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3ae80a26379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72125" y="40006"/>
            <a:ext cx="2773724" cy="12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4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b="0"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24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" name="Google Shape;33;p24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4" name="Google Shape;34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" name="Google Shape;41;p25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2" name="Google Shape;42;p25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25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7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2" name="Google Shape;52;p26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61" name="Google Shape;6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72125" y="40006"/>
            <a:ext cx="2773724" cy="12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indent="-31496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indent="-31496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indent="-31496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indent="-31496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indent="-31496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indent="-31495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indent="-314959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/>
        </p:txBody>
      </p:sp>
      <p:sp>
        <p:nvSpPr>
          <p:cNvPr id="66" name="Google Shape;66;p29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67" name="Google Shape;67;p2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0" name="Google Shape;70;p2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2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0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b="1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1DFDF"/>
          </a:solidFill>
          <a:ln>
            <a:noFill/>
          </a:ln>
        </p:spPr>
      </p:sp>
      <p:sp>
        <p:nvSpPr>
          <p:cNvPr id="77" name="Google Shape;77;p30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9E361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/>
        </p:txBody>
      </p:sp>
      <p:sp>
        <p:nvSpPr>
          <p:cNvPr id="78" name="Google Shape;78;p30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" name="Google Shape;79;p3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0" name="Google Shape;80;p30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/>
        </p:txBody>
      </p:sp>
      <p:sp>
        <p:nvSpPr>
          <p:cNvPr id="86" name="Google Shape;86;p3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b="0" i="0" sz="5400" u="none" cap="none" strike="noStrik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96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96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96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96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96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95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95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1">
            <a:alphaModFix/>
          </a:blip>
          <a:srcRect b="12048" l="12114" r="11931" t="12956"/>
          <a:stretch/>
        </p:blipFill>
        <p:spPr>
          <a:xfrm>
            <a:off x="11289900" y="6118399"/>
            <a:ext cx="682525" cy="6738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kellyoshea.blog/" TargetMode="External"/><Relationship Id="rId4" Type="http://schemas.openxmlformats.org/officeDocument/2006/relationships/hyperlink" Target="https://www.researchgate.net/publication/216743210_A_modeling_method_for_high_school_physics" TargetMode="External"/><Relationship Id="rId5" Type="http://schemas.openxmlformats.org/officeDocument/2006/relationships/hyperlink" Target="https://maken.wikiwijs.nl/203809/Modeldidactie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idx="4294967295" type="subTitle"/>
          </p:nvPr>
        </p:nvSpPr>
        <p:spPr>
          <a:xfrm>
            <a:off x="527625" y="3599296"/>
            <a:ext cx="48990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665"/>
              <a:buFont typeface="Noto Sans Symbols"/>
              <a:buNone/>
            </a:pPr>
            <a:r>
              <a:rPr lang="nl-NL" sz="2900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WND</a:t>
            </a:r>
            <a:r>
              <a:rPr b="0" i="0" lang="nl-NL" sz="2900" u="none" cap="none" strike="noStrike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 - 1</a:t>
            </a:r>
            <a:r>
              <a:rPr lang="nl-NL" sz="2900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b="0" i="0" lang="nl-NL" sz="2900" u="none" cap="none" strike="noStrike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 december 2025</a:t>
            </a:r>
            <a:endParaRPr b="0" i="0" sz="2000" u="none" cap="none" strike="noStrike">
              <a:solidFill>
                <a:srgbClr val="9A3A3A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1652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38"/>
              <a:buFont typeface="Arial"/>
              <a:buChar char="•"/>
            </a:pPr>
            <a:r>
              <a:rPr b="0" i="0" lang="nl-NL" sz="2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Florentien Kan</a:t>
            </a:r>
            <a:endParaRPr b="0" i="0" sz="2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51652" lvl="0" marL="3429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838"/>
              <a:buFont typeface="Arial"/>
              <a:buChar char="•"/>
            </a:pPr>
            <a:r>
              <a:rPr lang="nl-NL">
                <a:latin typeface="Trebuchet MS"/>
                <a:ea typeface="Trebuchet MS"/>
                <a:cs typeface="Trebuchet MS"/>
                <a:sym typeface="Trebuchet MS"/>
              </a:rPr>
              <a:t>Dennis van der Wiel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10694" l="8000" r="10769" t="12190"/>
          <a:stretch/>
        </p:blipFill>
        <p:spPr>
          <a:xfrm>
            <a:off x="437275" y="5204300"/>
            <a:ext cx="2471598" cy="108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>
            <p:ph idx="4294967295" type="subTitle"/>
          </p:nvPr>
        </p:nvSpPr>
        <p:spPr>
          <a:xfrm>
            <a:off x="1192500" y="639262"/>
            <a:ext cx="9807000" cy="16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665"/>
              <a:buFont typeface="Noto Sans Symbols"/>
              <a:buNone/>
            </a:pPr>
            <a:r>
              <a:rPr lang="nl-NL" sz="5400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Spiegels onderzoeken </a:t>
            </a:r>
            <a:endParaRPr sz="5400">
              <a:solidFill>
                <a:srgbClr val="9A3A3A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2665"/>
              <a:buFont typeface="Noto Sans Symbols"/>
              <a:buNone/>
            </a:pPr>
            <a:r>
              <a:rPr lang="nl-NL" sz="5400">
                <a:solidFill>
                  <a:srgbClr val="9A3A3A"/>
                </a:solidFill>
                <a:latin typeface="Trebuchet MS"/>
                <a:ea typeface="Trebuchet MS"/>
                <a:cs typeface="Trebuchet MS"/>
                <a:sym typeface="Trebuchet MS"/>
              </a:rPr>
              <a:t>met modeldidactiek</a:t>
            </a:r>
            <a:endParaRPr b="0" i="0" sz="5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850" y="2556950"/>
            <a:ext cx="5547800" cy="42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3c94bae272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7325" y="2532676"/>
            <a:ext cx="5124675" cy="3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3c94bae272_0_19"/>
          <p:cNvSpPr txBox="1"/>
          <p:nvPr>
            <p:ph type="title"/>
          </p:nvPr>
        </p:nvSpPr>
        <p:spPr>
          <a:xfrm>
            <a:off x="73652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Modeldidactiek:</a:t>
            </a:r>
            <a:endParaRPr/>
          </a:p>
        </p:txBody>
      </p:sp>
      <p:sp>
        <p:nvSpPr>
          <p:cNvPr id="165" name="Google Shape;165;g33c94bae272_0_19"/>
          <p:cNvSpPr txBox="1"/>
          <p:nvPr>
            <p:ph idx="1" type="body"/>
          </p:nvPr>
        </p:nvSpPr>
        <p:spPr>
          <a:xfrm>
            <a:off x="736525" y="2017175"/>
            <a:ext cx="6732900" cy="43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Begint vanuit waarnemen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Actieve rol van de leerlingen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Ideeën zichtbaar maken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Samenwerken in willekeurig samengestelde  kleine groepjes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Gewend raken aan het delen van je ideeën</a:t>
            </a:r>
            <a:endParaRPr sz="24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Gewend raken aan het leren van elkaars denkbeelden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Kennis opbouwen vanuit consensus</a:t>
            </a:r>
            <a:br>
              <a:rPr lang="nl-NL" sz="2400"/>
            </a:br>
            <a:r>
              <a:rPr lang="nl-NL" sz="2400"/>
              <a:t>(ipv autoriteit van de docent)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Werkt met modellen</a:t>
            </a:r>
            <a:br>
              <a:rPr lang="nl-NL" sz="2400"/>
            </a:br>
            <a:r>
              <a:rPr lang="nl-NL" sz="2400"/>
              <a:t>(datamodel, analogie)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nl-NL" sz="2400"/>
              <a:t>Sterk docentgestuurd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f914f1c6b_0_11"/>
          <p:cNvSpPr txBox="1"/>
          <p:nvPr>
            <p:ph type="title"/>
          </p:nvPr>
        </p:nvSpPr>
        <p:spPr>
          <a:xfrm>
            <a:off x="1179573" y="4292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Burgerschapsleerdoelen</a:t>
            </a:r>
            <a:endParaRPr/>
          </a:p>
        </p:txBody>
      </p:sp>
      <p:sp>
        <p:nvSpPr>
          <p:cNvPr id="171" name="Google Shape;171;g3af914f1c6b_0_11"/>
          <p:cNvSpPr txBox="1"/>
          <p:nvPr>
            <p:ph idx="1" type="body"/>
          </p:nvPr>
        </p:nvSpPr>
        <p:spPr>
          <a:xfrm>
            <a:off x="903275" y="2098400"/>
            <a:ext cx="9901500" cy="4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Kritisch denken</a:t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ckwell"/>
              <a:buChar char="●"/>
            </a:pPr>
            <a:r>
              <a:rPr lang="nl-NL" sz="3000"/>
              <a:t>De leerling kan argumenten van anderen analyseren op consistentie, relevantie en overtuigingskracht.</a:t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Char char="●"/>
            </a:pPr>
            <a:r>
              <a:rPr lang="nl-NL" sz="3000"/>
              <a:t>De leerling kan verschillende perspectieven onderzoeken voordat hij of zij een oordeel vormt.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Samenwerken met anderen uit verschillende achtergronden</a:t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ckwell"/>
              <a:buChar char="●"/>
            </a:pPr>
            <a:r>
              <a:rPr lang="nl-NL" sz="3000"/>
              <a:t>De leerling kan in groepsopdrachten samenwerken met leerlingen met verschillende meningen, gewoonten of culturele achtergronden.</a:t>
            </a:r>
            <a:endParaRPr sz="3000"/>
          </a:p>
          <a:p>
            <a:pPr indent="-39052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ckwell"/>
              <a:buChar char="●"/>
            </a:pPr>
            <a:r>
              <a:rPr lang="nl-NL" sz="3000"/>
              <a:t>De leerling toont respect en interesse in andere visies en probeert overeenkomsten en verschillen te begrijpen.</a:t>
            </a:r>
            <a:endParaRPr sz="3000"/>
          </a:p>
        </p:txBody>
      </p:sp>
      <p:sp>
        <p:nvSpPr>
          <p:cNvPr id="172" name="Google Shape;172;g3af914f1c6b_0_11"/>
          <p:cNvSpPr txBox="1"/>
          <p:nvPr/>
        </p:nvSpPr>
        <p:spPr>
          <a:xfrm>
            <a:off x="4155100" y="6225700"/>
            <a:ext cx="806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Geformuleerd op basis van SLO kerndoelen burgerschap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af914f1c6b_0_0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Discussievraag</a:t>
            </a:r>
            <a:endParaRPr/>
          </a:p>
        </p:txBody>
      </p:sp>
      <p:sp>
        <p:nvSpPr>
          <p:cNvPr id="178" name="Google Shape;178;g3af914f1c6b_0_0"/>
          <p:cNvSpPr txBox="1"/>
          <p:nvPr>
            <p:ph idx="1" type="body"/>
          </p:nvPr>
        </p:nvSpPr>
        <p:spPr>
          <a:xfrm>
            <a:off x="1373100" y="3557550"/>
            <a:ext cx="94317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Hoe dragen wij als natuurkundigen bij aan de burgerschapsleerdoelen?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Welke rol zie je voor jezelf op jouw school?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f914f1c6b_0_5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Afsluiten</a:t>
            </a:r>
            <a:endParaRPr/>
          </a:p>
        </p:txBody>
      </p:sp>
      <p:sp>
        <p:nvSpPr>
          <p:cNvPr id="184" name="Google Shape;184;g3af914f1c6b_0_5"/>
          <p:cNvSpPr txBox="1"/>
          <p:nvPr>
            <p:ph idx="1" type="body"/>
          </p:nvPr>
        </p:nvSpPr>
        <p:spPr>
          <a:xfrm>
            <a:off x="1373100" y="2077550"/>
            <a:ext cx="9431700" cy="42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Voor wie meer wil weten:</a:t>
            </a: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000"/>
              <a:buChar char="●"/>
            </a:pPr>
            <a:r>
              <a:rPr lang="nl-NL" sz="3000" u="sng">
                <a:solidFill>
                  <a:schemeClr val="hlink"/>
                </a:solidFill>
                <a:hlinkClick r:id="rId3"/>
              </a:rPr>
              <a:t>Blog</a:t>
            </a:r>
            <a:r>
              <a:rPr lang="nl-NL" sz="3000"/>
              <a:t> - Kelly O’Shae</a:t>
            </a:r>
            <a:br>
              <a:rPr lang="nl-NL" sz="3000"/>
            </a:br>
            <a:endParaRPr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nl-NL" sz="3000" u="sng">
                <a:solidFill>
                  <a:schemeClr val="hlink"/>
                </a:solidFill>
                <a:hlinkClick r:id="rId4"/>
              </a:rPr>
              <a:t>Artikel</a:t>
            </a:r>
            <a:r>
              <a:rPr lang="nl-NL" sz="3000"/>
              <a:t> - Wells et al.</a:t>
            </a:r>
            <a:br>
              <a:rPr lang="nl-NL" sz="3000"/>
            </a:br>
            <a:r>
              <a:rPr i="1" lang="nl-NL" sz="3000"/>
              <a:t>A modeling method for high school physics instruction</a:t>
            </a:r>
            <a:br>
              <a:rPr i="1" lang="nl-NL" sz="3000"/>
            </a:br>
            <a:endParaRPr i="1" sz="3000"/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nl-NL" sz="3000"/>
              <a:t>Lesideeën - </a:t>
            </a:r>
            <a:r>
              <a:rPr lang="nl-NL" sz="3000" u="sng">
                <a:solidFill>
                  <a:schemeClr val="hlink"/>
                </a:solidFill>
                <a:hlinkClick r:id="rId5"/>
              </a:rPr>
              <a:t>wikiwijs</a:t>
            </a:r>
            <a:r>
              <a:rPr lang="nl-NL" sz="3000"/>
              <a:t> modeldidactiek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Dank voor jullie aandacht!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1179575" y="472495"/>
            <a:ext cx="10058400" cy="13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Trebuchet MS"/>
              <a:buNone/>
            </a:pPr>
            <a:r>
              <a:rPr lang="nl-NL" cap="none">
                <a:solidFill>
                  <a:srgbClr val="B2010B"/>
                </a:solidFill>
                <a:latin typeface="Trebuchet MS"/>
                <a:ea typeface="Trebuchet MS"/>
                <a:cs typeface="Trebuchet MS"/>
                <a:sym typeface="Trebuchet MS"/>
              </a:rPr>
              <a:t>Wat is Modeldidactiek?</a:t>
            </a:r>
            <a:endParaRPr>
              <a:solidFill>
                <a:srgbClr val="B2010B"/>
              </a:solidFill>
            </a:endParaRPr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1179575" y="1848295"/>
            <a:ext cx="9784500" cy="21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nl-NL" sz="2900"/>
              <a:t>Als natuurkundedocent wil je niet alleen iets meegeven over de wetenschappelijke inhoud…</a:t>
            </a:r>
            <a:endParaRPr sz="2900"/>
          </a:p>
          <a:p>
            <a:pPr indent="0" lvl="0" marL="0" rtl="0" algn="l">
              <a:lnSpc>
                <a:spcPct val="107000"/>
              </a:lnSpc>
              <a:spcBef>
                <a:spcPts val="2000"/>
              </a:spcBef>
              <a:spcAft>
                <a:spcPts val="800"/>
              </a:spcAft>
              <a:buNone/>
            </a:pPr>
            <a:r>
              <a:rPr lang="nl-NL" sz="2900"/>
              <a:t>… maar ook over hoe natuurkundige kennis tot stand komt</a:t>
            </a:r>
            <a:endParaRPr sz="2900"/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575" y="4168495"/>
            <a:ext cx="4816619" cy="223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7749" y="4168495"/>
            <a:ext cx="4608452" cy="2311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rebuchet MS"/>
              <a:buNone/>
            </a:pPr>
            <a:r>
              <a:rPr lang="nl-NL">
                <a:solidFill>
                  <a:srgbClr val="B2010B"/>
                </a:solidFill>
                <a:latin typeface="Trebuchet MS"/>
                <a:ea typeface="Trebuchet MS"/>
                <a:cs typeface="Trebuchet MS"/>
                <a:sym typeface="Trebuchet MS"/>
              </a:rPr>
              <a:t>Onderzoek</a:t>
            </a:r>
            <a:endParaRPr>
              <a:solidFill>
                <a:srgbClr val="B2010B"/>
              </a:solidFill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401" y="162199"/>
            <a:ext cx="4138625" cy="31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152" y="1814627"/>
            <a:ext cx="7655250" cy="47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>
            <p:ph type="title"/>
          </p:nvPr>
        </p:nvSpPr>
        <p:spPr>
          <a:xfrm>
            <a:off x="1179573" y="33475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Wat kun je meten?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e80a26379_0_17"/>
          <p:cNvSpPr txBox="1"/>
          <p:nvPr>
            <p:ph idx="1" type="body"/>
          </p:nvPr>
        </p:nvSpPr>
        <p:spPr>
          <a:xfrm>
            <a:off x="7554310" y="2793300"/>
            <a:ext cx="45219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Opdracht: verzamel minstens vijf metingen</a:t>
            </a:r>
            <a:endParaRPr sz="3000"/>
          </a:p>
        </p:txBody>
      </p:sp>
      <p:pic>
        <p:nvPicPr>
          <p:cNvPr id="130" name="Google Shape;130;g3ae80a26379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77" y="805437"/>
            <a:ext cx="6884574" cy="524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9d1be9b64_0_0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Analogie</a:t>
            </a:r>
            <a:endParaRPr/>
          </a:p>
        </p:txBody>
      </p:sp>
      <p:pic>
        <p:nvPicPr>
          <p:cNvPr id="136" name="Google Shape;136;g339d1be9b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950" y="2833382"/>
            <a:ext cx="36385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39d1be9b6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675" y="2833382"/>
            <a:ext cx="329565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39d1be9b64_0_0"/>
          <p:cNvSpPr txBox="1"/>
          <p:nvPr>
            <p:ph idx="1" type="body"/>
          </p:nvPr>
        </p:nvSpPr>
        <p:spPr>
          <a:xfrm>
            <a:off x="1373090" y="2235775"/>
            <a:ext cx="45219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Kijken in een spiegel…</a:t>
            </a:r>
            <a:endParaRPr sz="3000"/>
          </a:p>
        </p:txBody>
      </p:sp>
      <p:sp>
        <p:nvSpPr>
          <p:cNvPr id="139" name="Google Shape;139;g339d1be9b64_0_0"/>
          <p:cNvSpPr txBox="1"/>
          <p:nvPr>
            <p:ph idx="1" type="body"/>
          </p:nvPr>
        </p:nvSpPr>
        <p:spPr>
          <a:xfrm>
            <a:off x="5957525" y="2235775"/>
            <a:ext cx="61302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… lijkt op kijken door een raam</a:t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e80a26379_0_27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Opdracht</a:t>
            </a:r>
            <a:endParaRPr/>
          </a:p>
        </p:txBody>
      </p:sp>
      <p:sp>
        <p:nvSpPr>
          <p:cNvPr id="145" name="Google Shape;145;g3ae80a26379_0_27"/>
          <p:cNvSpPr txBox="1"/>
          <p:nvPr>
            <p:ph idx="1" type="body"/>
          </p:nvPr>
        </p:nvSpPr>
        <p:spPr>
          <a:xfrm>
            <a:off x="1373100" y="2661200"/>
            <a:ext cx="94317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Construeer de lichtstraal vanaf het blokje naar een zelfgekozen positie van je oog.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Klopt het met wat je ziet?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Trebuchet MS"/>
              <a:buNone/>
            </a:pPr>
            <a:r>
              <a:rPr lang="nl-NL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Modeldidactiek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e80a26379_0_35"/>
          <p:cNvSpPr txBox="1"/>
          <p:nvPr>
            <p:ph type="title"/>
          </p:nvPr>
        </p:nvSpPr>
        <p:spPr>
          <a:xfrm>
            <a:off x="1179573" y="62658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Discussievraag</a:t>
            </a:r>
            <a:endParaRPr/>
          </a:p>
        </p:txBody>
      </p:sp>
      <p:sp>
        <p:nvSpPr>
          <p:cNvPr id="157" name="Google Shape;157;g3ae80a26379_0_35"/>
          <p:cNvSpPr txBox="1"/>
          <p:nvPr>
            <p:ph idx="1" type="body"/>
          </p:nvPr>
        </p:nvSpPr>
        <p:spPr>
          <a:xfrm>
            <a:off x="1373100" y="3557550"/>
            <a:ext cx="94317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nl-NL" sz="3000"/>
              <a:t>Welke elementen van de wetenschappelijke methode zitten in de activiteit die we net deden?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Houttype">
  <a:themeElements>
    <a:clrScheme name="Aangepast 1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E0BABA"/>
      </a:accent1>
      <a:accent2>
        <a:srgbClr val="C0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2022-09-20T10:25:20Z</dcterms:created>
  <dc:creator>Onne Slooten</dc:creator>
</cp:coreProperties>
</file>